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2.svg" ContentType="image/svg+xml"/>
  <Override PartName="/ppt/media/image16.svg" ContentType="image/svg+xml"/>
  <Override PartName="/ppt/media/image19.svg" ContentType="image/svg+xml"/>
  <Override PartName="/ppt/media/image2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25"/>
  </p:notesMasterIdLst>
  <p:handoutMasterIdLst>
    <p:handoutMasterId r:id="rId26"/>
  </p:handoutMasterIdLst>
  <p:sldIdLst>
    <p:sldId id="265" r:id="rId4"/>
    <p:sldId id="16763741" r:id="rId5"/>
    <p:sldId id="16763745" r:id="rId6"/>
    <p:sldId id="16763742" r:id="rId7"/>
    <p:sldId id="16763757" r:id="rId8"/>
    <p:sldId id="16763753" r:id="rId9"/>
    <p:sldId id="16763743" r:id="rId10"/>
    <p:sldId id="16763769" r:id="rId11"/>
    <p:sldId id="16763770" r:id="rId12"/>
    <p:sldId id="16763747" r:id="rId13"/>
    <p:sldId id="16763748" r:id="rId14"/>
    <p:sldId id="16763749" r:id="rId15"/>
    <p:sldId id="16763750" r:id="rId16"/>
    <p:sldId id="16763751" r:id="rId17"/>
    <p:sldId id="16763754" r:id="rId18"/>
    <p:sldId id="16763752" r:id="rId19"/>
    <p:sldId id="16763779" r:id="rId20"/>
    <p:sldId id="16763780" r:id="rId21"/>
    <p:sldId id="16763781" r:id="rId22"/>
    <p:sldId id="16763782" r:id="rId23"/>
    <p:sldId id="1676375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 Options" id="{5DA87E49-B1F9-4615-AAD2-1180FCB9D3FD}">
          <p14:sldIdLst>
            <p14:sldId id="265"/>
            <p14:sldId id="16763741"/>
            <p14:sldId id="16763745"/>
            <p14:sldId id="16763742"/>
            <p14:sldId id="16763757"/>
            <p14:sldId id="16763753"/>
            <p14:sldId id="16763743"/>
            <p14:sldId id="16763769"/>
            <p14:sldId id="16763770"/>
            <p14:sldId id="16763747"/>
            <p14:sldId id="16763748"/>
            <p14:sldId id="16763749"/>
            <p14:sldId id="16763750"/>
            <p14:sldId id="16763751"/>
            <p14:sldId id="16763754"/>
            <p14:sldId id="16763752"/>
            <p14:sldId id="16763779"/>
            <p14:sldId id="16763780"/>
            <p14:sldId id="16763781"/>
            <p14:sldId id="16763782"/>
            <p14:sldId id="16763755"/>
          </p14:sldIdLst>
        </p14:section>
        <p14:section name="Content Layouts - Light" id="{B5F48761-CB7C-4D49-9645-E85CAFEE7405}">
          <p14:sldIdLst/>
        </p14:section>
        <p14:section name="Thank You" id="{F63B307F-DDAF-4D0E-BD31-3B515431C268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EFF4"/>
    <a:srgbClr val="3C2CDA"/>
    <a:srgbClr val="CBD0E5"/>
    <a:srgbClr val="271FC1"/>
    <a:srgbClr val="08126E"/>
    <a:srgbClr val="281DBB"/>
    <a:srgbClr val="EE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7"/>
    <p:restoredTop sz="93400" autoAdjust="0"/>
  </p:normalViewPr>
  <p:slideViewPr>
    <p:cSldViewPr snapToGrid="0">
      <p:cViewPr varScale="1">
        <p:scale>
          <a:sx n="63" d="100"/>
          <a:sy n="63" d="100"/>
        </p:scale>
        <p:origin x="7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3808" y="208"/>
      </p:cViewPr>
      <p:guideLst/>
    </p:cSldViewPr>
  </p:notesViewPr>
  <p:gridSpacing cx="76320" cy="7632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3DF90-B6E1-4448-A065-6EC0CBAAEEA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99D79-6FE1-1B41-9FA7-F185D9BA747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" pitchFamily="2" charset="0"/>
              </a:defRPr>
            </a:lvl1pPr>
          </a:lstStyle>
          <a:p>
            <a:fld id="{ECAE251F-E50B-4AA0-A361-BF69B56A709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" pitchFamily="2" charset="0"/>
              </a:defRPr>
            </a:lvl1pPr>
          </a:lstStyle>
          <a:p>
            <a:fld id="{331CD59D-0597-43DC-9404-9BA5D1B5017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svg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Replace with brand-approved image </a:t>
            </a:r>
            <a:br>
              <a:rPr lang="en-US" dirty="0"/>
            </a:br>
            <a:r>
              <a:rPr lang="en-US" dirty="0"/>
              <a:t>of your choice from </a:t>
            </a:r>
            <a:r>
              <a:rPr lang="en-US" dirty="0" err="1"/>
              <a:t>SalesCentral</a:t>
            </a:r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" y="731098"/>
            <a:ext cx="1554480" cy="20865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22960" y="3108960"/>
            <a:ext cx="5105400" cy="6232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lang="en-US" sz="45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23888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  <a:endParaRPr lang="en-US" sz="3000">
              <a:latin typeface="+mj-lt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23888" y="2259101"/>
            <a:ext cx="5400675" cy="22288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37160" indent="-13716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lang="en-US" sz="1200" spc="10" baseline="0" dirty="0"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438900" y="914401"/>
            <a:ext cx="5753100" cy="4856084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Replace image </a:t>
            </a:r>
            <a:br>
              <a:rPr lang="en-US"/>
            </a:br>
            <a:r>
              <a:rPr lang="en-US"/>
              <a:t>of your choice</a:t>
            </a:r>
            <a:endParaRPr lang="en-US"/>
          </a:p>
        </p:txBody>
      </p:sp>
      <p:sp>
        <p:nvSpPr>
          <p:cNvPr id="15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979445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/>
            <a:r>
              <a:rPr lang="en-US"/>
              <a:t>Click to edit text</a:t>
            </a:r>
            <a:endParaRPr lang="en-US"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979445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 dirty="0">
                <a:latin typeface="+mj-lt"/>
              </a:rPr>
              <a:t>00%</a:t>
            </a:r>
            <a:endParaRPr lang="en-US" sz="3000" dirty="0">
              <a:latin typeface="+mj-lt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335002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/>
            <a:r>
              <a:rPr lang="en-US"/>
              <a:t>Click to edit text</a:t>
            </a:r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3335002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  <a:endParaRPr lang="en-US" sz="300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0559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/>
            <a:r>
              <a:rPr lang="en-US"/>
              <a:t>Click to edit text</a:t>
            </a:r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690559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  <a:endParaRPr lang="en-US" sz="3000">
              <a:latin typeface="+mj-lt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786278"/>
            <a:ext cx="5300664" cy="17485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Case study: Client description</a:t>
            </a:r>
            <a:endParaRPr lang="en-US" dirty="0"/>
          </a:p>
        </p:txBody>
      </p:sp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623888" y="1391951"/>
            <a:ext cx="529272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100000"/>
              </a:lnSpc>
              <a:defRPr lang="en-US" sz="2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Compelling hook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21" hasCustomPrompt="1"/>
          </p:nvPr>
        </p:nvSpPr>
        <p:spPr>
          <a:xfrm flipH="1">
            <a:off x="623888" y="457200"/>
            <a:ext cx="5300664" cy="216401"/>
          </a:xfrm>
          <a:prstGeom prst="rect">
            <a:avLst/>
          </a:prstGeom>
        </p:spPr>
        <p:txBody>
          <a:bodyPr wrap="square" lIns="0" tIns="36000" rIns="0" bIns="0" anchor="t" anchorCtr="0">
            <a:noAutofit/>
          </a:bodyPr>
          <a:lstStyle>
            <a:lvl1pPr marL="0" indent="0"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Business Unit</a:t>
            </a:r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/>
            </a:lvl1pPr>
          </a:lstStyle>
          <a:p>
            <a:pPr marL="228600" lvl="0" indent="-228600"/>
            <a:r>
              <a:rPr lang="en-US"/>
              <a:t>Click to edit text</a:t>
            </a:r>
            <a:endParaRPr lang="en-US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23888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  <a:endParaRPr lang="en-US" sz="3000">
              <a:latin typeface="+mj-lt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23888" y="2259101"/>
            <a:ext cx="5400675" cy="22288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37160" indent="-13716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lang="en-US" sz="1200" spc="10" baseline="0" dirty="0"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438900" y="914401"/>
            <a:ext cx="5753100" cy="4856084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Replace image </a:t>
            </a:r>
            <a:br>
              <a:rPr lang="en-US"/>
            </a:br>
            <a:r>
              <a:rPr lang="en-US"/>
              <a:t>of your choice</a:t>
            </a:r>
            <a:endParaRPr lang="en-US"/>
          </a:p>
        </p:txBody>
      </p:sp>
      <p:sp>
        <p:nvSpPr>
          <p:cNvPr id="15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979445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/>
            </a:lvl1pPr>
          </a:lstStyle>
          <a:p>
            <a:pPr marL="228600" lvl="0" indent="-228600"/>
            <a:r>
              <a:rPr lang="en-US"/>
              <a:t>Click to edit text</a:t>
            </a:r>
            <a:endParaRPr lang="en-US"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979445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 dirty="0">
                <a:latin typeface="+mj-lt"/>
              </a:rPr>
              <a:t>00%</a:t>
            </a:r>
            <a:endParaRPr lang="en-US" sz="3000" dirty="0">
              <a:latin typeface="+mj-lt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335002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/>
            </a:lvl1pPr>
          </a:lstStyle>
          <a:p>
            <a:pPr marL="228600" lvl="0" indent="-228600"/>
            <a:r>
              <a:rPr lang="en-US"/>
              <a:t>Click to edit text</a:t>
            </a:r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3335002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  <a:endParaRPr lang="en-US" sz="300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0559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/>
            </a:lvl1pPr>
          </a:lstStyle>
          <a:p>
            <a:pPr marL="228600" lvl="0" indent="-228600"/>
            <a:r>
              <a:rPr lang="en-US"/>
              <a:t>Click to edit text</a:t>
            </a:r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4690559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  <a:endParaRPr lang="en-US" sz="3000">
              <a:latin typeface="+mj-lt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786278"/>
            <a:ext cx="5300664" cy="17485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Case study: Client description</a:t>
            </a:r>
            <a:endParaRPr lang="en-US" dirty="0"/>
          </a:p>
        </p:txBody>
      </p:sp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623888" y="1391951"/>
            <a:ext cx="5292725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Compelling hook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21" hasCustomPrompt="1"/>
          </p:nvPr>
        </p:nvSpPr>
        <p:spPr>
          <a:xfrm flipH="1">
            <a:off x="623888" y="457200"/>
            <a:ext cx="5300664" cy="216401"/>
          </a:xfrm>
          <a:prstGeom prst="rect">
            <a:avLst/>
          </a:prstGeom>
        </p:spPr>
        <p:txBody>
          <a:bodyPr wrap="square" lIns="0" tIns="36000" rIns="0" bIns="0" anchor="t" anchorCtr="0">
            <a:noAutofit/>
          </a:bodyPr>
          <a:lstStyle>
            <a:lvl1pPr marL="0" indent="0"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Business Unit</a:t>
            </a:r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9547412" y="194455"/>
            <a:ext cx="1291871" cy="409853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sz="900" dirty="0"/>
            </a:lvl1pPr>
          </a:lstStyle>
          <a:p>
            <a:pPr marL="228600" lvl="0" indent="-228600" algn="ctr"/>
            <a:r>
              <a:rPr lang="en-US"/>
              <a:t>Client logo here.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Replace with brand-approved image </a:t>
            </a:r>
            <a:br>
              <a:rPr lang="en-US" dirty="0"/>
            </a:br>
            <a:r>
              <a:rPr lang="en-US" dirty="0"/>
              <a:t>of your choice from </a:t>
            </a:r>
            <a:r>
              <a:rPr lang="en-US" dirty="0" err="1"/>
              <a:t>SalesCentral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857625"/>
            <a:ext cx="8180649" cy="6232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sz="45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Header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23888" y="3274796"/>
            <a:ext cx="7328535" cy="3048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indent="0">
              <a:buNone/>
              <a:defRPr lang="en-US" sz="1800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Deck Title/Main Idea</a:t>
            </a:r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Replace with brand-approved image </a:t>
            </a:r>
            <a:br>
              <a:rPr lang="en-US" dirty="0"/>
            </a:br>
            <a:r>
              <a:rPr lang="en-US" dirty="0"/>
              <a:t>of your choice from </a:t>
            </a:r>
            <a:r>
              <a:rPr lang="en-US" dirty="0" err="1"/>
              <a:t>SalesCentral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22959" y="3039710"/>
            <a:ext cx="9264015" cy="76174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lang="en-US" sz="55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Quotes/Statements</a:t>
            </a:r>
            <a:endParaRPr lang="en-US" dirty="0"/>
          </a:p>
        </p:txBody>
      </p:sp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888" y="908050"/>
            <a:ext cx="5335587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500">
                <a:solidFill>
                  <a:schemeClr val="bg2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2"/>
                </a:solidFill>
                <a:latin typeface="+mn-lt"/>
              </a:rPr>
            </a:fld>
            <a:endParaRPr lang="en-US" sz="9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888" y="908050"/>
            <a:ext cx="5335587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50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2091739"/>
            <a:ext cx="4884999" cy="6232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U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" y="5470881"/>
            <a:ext cx="1414402" cy="1898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 lIns="0" tIns="0" rIns="0" bIns="0">
            <a:normAutofit/>
          </a:bodyPr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/>
          <p:nvPr userDrawn="1"/>
        </p:nvSpPr>
        <p:spPr>
          <a:xfrm>
            <a:off x="11568055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1"/>
                </a:solidFill>
                <a:latin typeface="+mn-lt"/>
              </a:rPr>
            </a:fld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57200"/>
            <a:ext cx="8172450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5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Deck Title/Main Idea</a:t>
            </a:r>
            <a:endParaRPr lang="en-US" dirty="0"/>
          </a:p>
        </p:txBody>
      </p:sp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/>
          <p:nvPr userDrawn="1"/>
        </p:nvSpPr>
        <p:spPr>
          <a:xfrm>
            <a:off x="11568055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1810992" y="204677"/>
            <a:ext cx="8172450" cy="368750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Deck Title/Main Idea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855" y="266313"/>
            <a:ext cx="914400" cy="122739"/>
          </a:xfrm>
          <a:prstGeom prst="rect">
            <a:avLst/>
          </a:prstGeom>
        </p:spPr>
      </p:pic>
      <p:grpSp>
        <p:nvGrpSpPr>
          <p:cNvPr id="5" name="Group 23"/>
          <p:cNvGrpSpPr/>
          <p:nvPr userDrawn="1"/>
        </p:nvGrpSpPr>
        <p:grpSpPr>
          <a:xfrm>
            <a:off x="10307474" y="5965203"/>
            <a:ext cx="2355303" cy="975969"/>
            <a:chOff x="0" y="0"/>
            <a:chExt cx="1345639" cy="698500"/>
          </a:xfrm>
        </p:grpSpPr>
        <p:sp>
          <p:nvSpPr>
            <p:cNvPr id="6" name="Freeform 24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25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5"/>
                </a:lnSpc>
              </a:pPr>
            </a:p>
          </p:txBody>
        </p:sp>
      </p:grpSp>
      <p:grpSp>
        <p:nvGrpSpPr>
          <p:cNvPr id="9" name="Group 26"/>
          <p:cNvGrpSpPr/>
          <p:nvPr userDrawn="1"/>
        </p:nvGrpSpPr>
        <p:grpSpPr>
          <a:xfrm>
            <a:off x="8221179" y="6487814"/>
            <a:ext cx="4714584" cy="1331718"/>
            <a:chOff x="0" y="0"/>
            <a:chExt cx="1974009" cy="698500"/>
          </a:xfrm>
        </p:grpSpPr>
        <p:sp>
          <p:nvSpPr>
            <p:cNvPr id="10" name="Freeform 27"/>
            <p:cNvSpPr/>
            <p:nvPr/>
          </p:nvSpPr>
          <p:spPr>
            <a:xfrm>
              <a:off x="1952" y="0"/>
              <a:ext cx="1970105" cy="698500"/>
            </a:xfrm>
            <a:custGeom>
              <a:avLst/>
              <a:gdLst/>
              <a:ahLst/>
              <a:cxnLst/>
              <a:rect l="l" t="t" r="r" b="b"/>
              <a:pathLst>
                <a:path w="1970105" h="698500">
                  <a:moveTo>
                    <a:pt x="1966944" y="358037"/>
                  </a:moveTo>
                  <a:lnTo>
                    <a:pt x="1773969" y="689713"/>
                  </a:lnTo>
                  <a:cubicBezTo>
                    <a:pt x="1770804" y="695153"/>
                    <a:pt x="1764985" y="698500"/>
                    <a:pt x="1758691" y="698500"/>
                  </a:cubicBezTo>
                  <a:lnTo>
                    <a:pt x="211413" y="698500"/>
                  </a:lnTo>
                  <a:cubicBezTo>
                    <a:pt x="205120" y="698500"/>
                    <a:pt x="199301" y="695153"/>
                    <a:pt x="196136" y="689713"/>
                  </a:cubicBezTo>
                  <a:lnTo>
                    <a:pt x="3160" y="358037"/>
                  </a:lnTo>
                  <a:cubicBezTo>
                    <a:pt x="0" y="352605"/>
                    <a:pt x="0" y="345895"/>
                    <a:pt x="3160" y="340463"/>
                  </a:cubicBezTo>
                  <a:lnTo>
                    <a:pt x="196136" y="8787"/>
                  </a:lnTo>
                  <a:cubicBezTo>
                    <a:pt x="199301" y="3347"/>
                    <a:pt x="205120" y="0"/>
                    <a:pt x="211413" y="0"/>
                  </a:cubicBezTo>
                  <a:lnTo>
                    <a:pt x="1758691" y="0"/>
                  </a:lnTo>
                  <a:cubicBezTo>
                    <a:pt x="1764985" y="0"/>
                    <a:pt x="1770804" y="3347"/>
                    <a:pt x="1773969" y="8787"/>
                  </a:cubicBezTo>
                  <a:lnTo>
                    <a:pt x="1966944" y="340463"/>
                  </a:lnTo>
                  <a:cubicBezTo>
                    <a:pt x="1970105" y="345895"/>
                    <a:pt x="1970105" y="352605"/>
                    <a:pt x="1966944" y="358037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1" name="TextBox 28"/>
            <p:cNvSpPr txBox="1"/>
            <p:nvPr/>
          </p:nvSpPr>
          <p:spPr>
            <a:xfrm>
              <a:off x="114300" y="19050"/>
              <a:ext cx="174540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5"/>
                </a:lnSpc>
              </a:p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with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888" y="908050"/>
            <a:ext cx="5307012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1"/>
                </a:solidFill>
                <a:latin typeface="+mn-lt"/>
              </a:rPr>
            </a:fld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57200"/>
            <a:ext cx="8172450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5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Deck Title/Main Idea</a:t>
            </a:r>
            <a:endParaRPr lang="en-US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888" y="908050"/>
            <a:ext cx="5307012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1"/>
                </a:solidFill>
                <a:latin typeface="+mn-lt"/>
              </a:rPr>
            </a:fld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57200"/>
            <a:ext cx="5307012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5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Deck Title/Main Idea</a:t>
            </a:r>
            <a:endParaRPr lang="en-US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0"/>
            <a:ext cx="5916612" cy="6858000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Replace image </a:t>
            </a:r>
            <a:br>
              <a:rPr lang="en-US" dirty="0"/>
            </a:br>
            <a:r>
              <a:rPr lang="en-US" dirty="0"/>
              <a:t>of your choice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916612" cy="6858000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Replace image </a:t>
            </a:r>
            <a:br>
              <a:rPr lang="en-US" dirty="0"/>
            </a:br>
            <a:r>
              <a:rPr lang="en-US" dirty="0"/>
              <a:t>of your choice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75300" y="908050"/>
            <a:ext cx="5307012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1"/>
                </a:solidFill>
                <a:latin typeface="+mn-lt"/>
              </a:rPr>
            </a:fld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75300" y="457200"/>
            <a:ext cx="5307012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5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Deck Title/Main Idea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/>
          <p:nvPr userDrawn="1"/>
        </p:nvSpPr>
        <p:spPr>
          <a:xfrm>
            <a:off x="11568055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1721540" y="204677"/>
            <a:ext cx="8172450" cy="368750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Deck Title/Main Idea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855" y="266313"/>
            <a:ext cx="914400" cy="122739"/>
          </a:xfrm>
          <a:prstGeom prst="rect">
            <a:avLst/>
          </a:prstGeom>
        </p:spPr>
      </p:pic>
      <p:grpSp>
        <p:nvGrpSpPr>
          <p:cNvPr id="16" name="Group 47"/>
          <p:cNvGrpSpPr/>
          <p:nvPr userDrawn="1"/>
        </p:nvGrpSpPr>
        <p:grpSpPr>
          <a:xfrm>
            <a:off x="-874571" y="6151434"/>
            <a:ext cx="2996918" cy="1413131"/>
            <a:chOff x="0" y="0"/>
            <a:chExt cx="1345639" cy="698500"/>
          </a:xfrm>
        </p:grpSpPr>
        <p:sp>
          <p:nvSpPr>
            <p:cNvPr id="17" name="Freeform 48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8" name="TextBox 49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5"/>
                </a:lnSpc>
              </a:pPr>
            </a:p>
          </p:txBody>
        </p:sp>
      </p:grpSp>
      <p:grpSp>
        <p:nvGrpSpPr>
          <p:cNvPr id="19" name="Group 53"/>
          <p:cNvGrpSpPr/>
          <p:nvPr userDrawn="1"/>
        </p:nvGrpSpPr>
        <p:grpSpPr>
          <a:xfrm>
            <a:off x="-620010" y="6453188"/>
            <a:ext cx="3799702" cy="972232"/>
            <a:chOff x="0" y="0"/>
            <a:chExt cx="2479796" cy="698500"/>
          </a:xfrm>
        </p:grpSpPr>
        <p:sp>
          <p:nvSpPr>
            <p:cNvPr id="20" name="Freeform 54"/>
            <p:cNvSpPr/>
            <p:nvPr/>
          </p:nvSpPr>
          <p:spPr>
            <a:xfrm>
              <a:off x="3082" y="0"/>
              <a:ext cx="2473632" cy="698500"/>
            </a:xfrm>
            <a:custGeom>
              <a:avLst/>
              <a:gdLst/>
              <a:ahLst/>
              <a:cxnLst/>
              <a:rect l="l" t="t" r="r" b="b"/>
              <a:pathLst>
                <a:path w="2473632" h="698500">
                  <a:moveTo>
                    <a:pt x="2468643" y="363122"/>
                  </a:moveTo>
                  <a:lnTo>
                    <a:pt x="2281585" y="684628"/>
                  </a:lnTo>
                  <a:cubicBezTo>
                    <a:pt x="2276588" y="693216"/>
                    <a:pt x="2267401" y="698500"/>
                    <a:pt x="2257465" y="698500"/>
                  </a:cubicBezTo>
                  <a:lnTo>
                    <a:pt x="216167" y="698500"/>
                  </a:lnTo>
                  <a:cubicBezTo>
                    <a:pt x="206231" y="698500"/>
                    <a:pt x="197044" y="693216"/>
                    <a:pt x="192047" y="684628"/>
                  </a:cubicBezTo>
                  <a:lnTo>
                    <a:pt x="4989" y="363122"/>
                  </a:lnTo>
                  <a:cubicBezTo>
                    <a:pt x="0" y="354547"/>
                    <a:pt x="0" y="343953"/>
                    <a:pt x="4989" y="335378"/>
                  </a:cubicBezTo>
                  <a:lnTo>
                    <a:pt x="192047" y="13872"/>
                  </a:lnTo>
                  <a:cubicBezTo>
                    <a:pt x="197044" y="5284"/>
                    <a:pt x="206231" y="0"/>
                    <a:pt x="216167" y="0"/>
                  </a:cubicBezTo>
                  <a:lnTo>
                    <a:pt x="2257465" y="0"/>
                  </a:lnTo>
                  <a:cubicBezTo>
                    <a:pt x="2267401" y="0"/>
                    <a:pt x="2276588" y="5284"/>
                    <a:pt x="2281585" y="13872"/>
                  </a:cubicBezTo>
                  <a:lnTo>
                    <a:pt x="2468643" y="335378"/>
                  </a:lnTo>
                  <a:cubicBezTo>
                    <a:pt x="2473632" y="343953"/>
                    <a:pt x="2473632" y="354547"/>
                    <a:pt x="2468643" y="36312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21" name="TextBox 55"/>
            <p:cNvSpPr txBox="1"/>
            <p:nvPr/>
          </p:nvSpPr>
          <p:spPr>
            <a:xfrm>
              <a:off x="114300" y="19050"/>
              <a:ext cx="225119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5"/>
                </a:lnSpc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with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6" name="Freeform 25"/>
          <p:cNvSpPr/>
          <p:nvPr userDrawn="1"/>
        </p:nvSpPr>
        <p:spPr>
          <a:xfrm>
            <a:off x="4318685" y="5439024"/>
            <a:ext cx="2790028" cy="2691829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6"/>
          <p:cNvSpPr/>
          <p:nvPr userDrawn="1"/>
        </p:nvSpPr>
        <p:spPr>
          <a:xfrm>
            <a:off x="-641582" y="6444037"/>
            <a:ext cx="3055793" cy="681804"/>
          </a:xfrm>
          <a:custGeom>
            <a:avLst/>
            <a:gdLst/>
            <a:ahLst/>
            <a:cxnLst/>
            <a:rect l="l" t="t" r="r" b="b"/>
            <a:pathLst>
              <a:path w="4581201" h="1042223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5"/>
          <p:cNvSpPr/>
          <p:nvPr userDrawn="1"/>
        </p:nvSpPr>
        <p:spPr>
          <a:xfrm>
            <a:off x="9628704" y="6444037"/>
            <a:ext cx="3055793" cy="681804"/>
          </a:xfrm>
          <a:custGeom>
            <a:avLst/>
            <a:gdLst/>
            <a:ahLst/>
            <a:cxnLst/>
            <a:rect l="l" t="t" r="r" b="b"/>
            <a:pathLst>
              <a:path w="4581201" h="1042223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1716926" y="204677"/>
            <a:ext cx="8172450" cy="368750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2400" b="1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Deck Title/Main Idea</a:t>
            </a:r>
            <a:endParaRPr lang="en-US" dirty="0"/>
          </a:p>
        </p:txBody>
      </p:sp>
      <p:pic>
        <p:nvPicPr>
          <p:cNvPr id="17" name="Graphic 16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0855" y="266313"/>
            <a:ext cx="914400" cy="1227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Layout with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1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1716926" y="204677"/>
            <a:ext cx="8172450" cy="368750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2400" b="1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Deck Title/Main Idea</a:t>
            </a:r>
            <a:endParaRPr lang="en-US" dirty="0"/>
          </a:p>
        </p:txBody>
      </p:sp>
      <p:pic>
        <p:nvPicPr>
          <p:cNvPr id="15" name="Picture 14" descr="A logo with a person in the middle&#10;&#10;Description automatically generated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" y="-88549"/>
            <a:ext cx="1197017" cy="754389"/>
          </a:xfrm>
          <a:prstGeom prst="rect">
            <a:avLst/>
          </a:prstGeom>
        </p:spPr>
      </p:pic>
      <p:pic>
        <p:nvPicPr>
          <p:cNvPr id="17" name="Graphic 1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0855" y="266313"/>
            <a:ext cx="914400" cy="122739"/>
          </a:xfrm>
          <a:prstGeom prst="rect">
            <a:avLst/>
          </a:prstGeom>
        </p:spPr>
      </p:pic>
      <p:sp>
        <p:nvSpPr>
          <p:cNvPr id="2" name="Freeform 3"/>
          <p:cNvSpPr/>
          <p:nvPr userDrawn="1"/>
        </p:nvSpPr>
        <p:spPr>
          <a:xfrm>
            <a:off x="-1038812" y="4512530"/>
            <a:ext cx="3424203" cy="2653583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Layout with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1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1716926" y="204677"/>
            <a:ext cx="8172450" cy="368750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2400" b="1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Deck Title/Main Idea</a:t>
            </a:r>
            <a:endParaRPr lang="en-US" dirty="0"/>
          </a:p>
        </p:txBody>
      </p:sp>
      <p:pic>
        <p:nvPicPr>
          <p:cNvPr id="15" name="Picture 14" descr="A logo with a person in the middle&#10;&#10;Description automatically generated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" y="-88549"/>
            <a:ext cx="1197017" cy="754389"/>
          </a:xfrm>
          <a:prstGeom prst="rect">
            <a:avLst/>
          </a:prstGeom>
        </p:spPr>
      </p:pic>
      <p:pic>
        <p:nvPicPr>
          <p:cNvPr id="17" name="Graphic 1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0855" y="266313"/>
            <a:ext cx="914400" cy="122739"/>
          </a:xfrm>
          <a:prstGeom prst="rect">
            <a:avLst/>
          </a:prstGeom>
        </p:spPr>
      </p:pic>
      <p:sp>
        <p:nvSpPr>
          <p:cNvPr id="3" name="Freeform 6"/>
          <p:cNvSpPr/>
          <p:nvPr userDrawn="1"/>
        </p:nvSpPr>
        <p:spPr>
          <a:xfrm>
            <a:off x="-1707278" y="1750726"/>
            <a:ext cx="3424204" cy="3427644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12"/>
          <p:cNvSpPr/>
          <p:nvPr userDrawn="1"/>
        </p:nvSpPr>
        <p:spPr>
          <a:xfrm>
            <a:off x="10185400" y="4251445"/>
            <a:ext cx="2006600" cy="2606555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with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888" y="908050"/>
            <a:ext cx="5307012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57200"/>
            <a:ext cx="8172450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Deck Title/Main Idea</a:t>
            </a:r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888" y="908050"/>
            <a:ext cx="5307012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57200"/>
            <a:ext cx="5307012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Deck Title/Main Idea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0"/>
            <a:ext cx="5916612" cy="6858000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Replace image </a:t>
            </a:r>
            <a:br>
              <a:rPr lang="en-US" dirty="0"/>
            </a:br>
            <a:r>
              <a:rPr lang="en-US" dirty="0"/>
              <a:t>of your choice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916612" cy="6858000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Replace image </a:t>
            </a:r>
            <a:br>
              <a:rPr lang="en-US" dirty="0"/>
            </a:br>
            <a:r>
              <a:rPr lang="en-US" dirty="0"/>
              <a:t>of your choice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75300" y="908050"/>
            <a:ext cx="5307012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 txBox="1"/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75300" y="457200"/>
            <a:ext cx="5307012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Deck Title/Main Idea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700" kern="0" spc="50" baseline="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 dirty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84275" y="0"/>
            <a:ext cx="1339342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l="-26372" t="-46261" r="-7177" b="-11920"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2882265" y="525780"/>
            <a:ext cx="9671050" cy="6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1117600" y="6276340"/>
            <a:ext cx="9499600" cy="6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805305" y="493395"/>
            <a:ext cx="1944370" cy="260985"/>
          </a:xfrm>
          <a:custGeom>
            <a:avLst/>
            <a:gdLst/>
            <a:ahLst/>
            <a:cxnLst/>
            <a:rect l="l" t="t" r="r" b="b"/>
            <a:pathLst>
              <a:path w="2655293" h="391656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201660" y="6079490"/>
            <a:ext cx="1944370" cy="260985"/>
          </a:xfrm>
          <a:custGeom>
            <a:avLst/>
            <a:gdLst/>
            <a:ahLst/>
            <a:cxnLst/>
            <a:rect l="l" t="t" r="r" b="b"/>
            <a:pathLst>
              <a:path w="2655293" h="391656">
                <a:moveTo>
                  <a:pt x="0" y="0"/>
                </a:moveTo>
                <a:lnTo>
                  <a:pt x="2655294" y="0"/>
                </a:lnTo>
                <a:lnTo>
                  <a:pt x="2655294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2"/>
          <p:cNvGrpSpPr/>
          <p:nvPr/>
        </p:nvGrpSpPr>
        <p:grpSpPr>
          <a:xfrm>
            <a:off x="824865" y="2646045"/>
            <a:ext cx="10285730" cy="2468245"/>
            <a:chOff x="1931852" y="1347273"/>
            <a:chExt cx="9363849" cy="2468245"/>
          </a:xfrm>
        </p:grpSpPr>
        <p:sp>
          <p:nvSpPr>
            <p:cNvPr id="24" name="TextBox 23"/>
            <p:cNvSpPr txBox="1"/>
            <p:nvPr/>
          </p:nvSpPr>
          <p:spPr>
            <a:xfrm>
              <a:off x="1931852" y="1347273"/>
              <a:ext cx="7679690" cy="1230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pPr algn="ctr"/>
              <a:r>
                <a:rPr lang="en-US" sz="8000" dirty="0">
                  <a:solidFill>
                    <a:schemeClr val="bg1"/>
                  </a:solidFill>
                  <a:effectLst/>
                  <a:latin typeface="Impact" panose="020B0806030902050204" charset="0"/>
                  <a:cs typeface="Impact" panose="020B0806030902050204" charset="0"/>
                </a:rPr>
                <a:t>HexaQuadraletsdo</a:t>
              </a:r>
              <a:endParaRPr lang="en-US" sz="8000" dirty="0">
                <a:solidFill>
                  <a:schemeClr val="bg1"/>
                </a:solidFill>
                <a:effectLst/>
                <a:latin typeface="Impact" panose="020B0806030902050204" charset="0"/>
                <a:cs typeface="Impact" panose="020B08060309020502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31481" y="2461698"/>
              <a:ext cx="8364220" cy="1353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pPr algn="ctr"/>
              <a:r>
                <a:rPr lang="en-US" sz="4400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charset="0"/>
                  <a:cs typeface="Impact" panose="020B0806030902050204" charset="0"/>
                </a:rPr>
                <a:t>Empowering Your Professional Growth</a:t>
              </a:r>
              <a:endParaRPr lang="en-US" sz="4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87070" y="1613535"/>
            <a:ext cx="9587865" cy="1709420"/>
            <a:chOff x="1731975" y="1429188"/>
            <a:chExt cx="8728075" cy="1709346"/>
          </a:xfrm>
        </p:grpSpPr>
        <p:sp>
          <p:nvSpPr>
            <p:cNvPr id="28" name="TextBox 27"/>
            <p:cNvSpPr txBox="1"/>
            <p:nvPr/>
          </p:nvSpPr>
          <p:spPr>
            <a:xfrm>
              <a:off x="1731975" y="1429188"/>
              <a:ext cx="8728075" cy="8305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pPr algn="ctr"/>
              <a:r>
                <a:rPr lang="en-US" sz="5400" dirty="0">
                  <a:solidFill>
                    <a:schemeClr val="accent3">
                      <a:lumMod val="40000"/>
                      <a:lumOff val="60000"/>
                    </a:schemeClr>
                  </a:solidFill>
                  <a:effectLst/>
                  <a:latin typeface="Impact" panose="020B0806030902050204" charset="0"/>
                  <a:cs typeface="Impact" panose="020B0806030902050204" charset="0"/>
                </a:rPr>
                <a:t>Hexaware CODE&amp;RISE PROGRAM</a:t>
              </a:r>
              <a:endParaRPr lang="en-US" sz="54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Impact" panose="020B0806030902050204" charset="0"/>
                <a:cs typeface="Impact" panose="020B080603090205020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31544" y="2461624"/>
              <a:ext cx="6328912" cy="67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pPr algn="ctr"/>
              <a:endParaRPr lang="en-US" sz="4400" b="0" dirty="0">
                <a:solidFill>
                  <a:schemeClr val="bg1"/>
                </a:solidFill>
                <a:effectLst/>
                <a:latin typeface="Impact" panose="020B0806030902050204" charset="0"/>
                <a:cs typeface="Impact" panose="020B0806030902050204" charset="0"/>
              </a:endParaRPr>
            </a:p>
          </p:txBody>
        </p:sp>
      </p:grpSp>
      <p:sp>
        <p:nvSpPr>
          <p:cNvPr id="31" name="Freeform 6"/>
          <p:cNvSpPr/>
          <p:nvPr/>
        </p:nvSpPr>
        <p:spPr>
          <a:xfrm>
            <a:off x="-2453005" y="1579880"/>
            <a:ext cx="4594860" cy="4114800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21060" y="266065"/>
            <a:ext cx="1003935" cy="1225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1721540" y="204677"/>
            <a:ext cx="8172450" cy="533400"/>
          </a:xfr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pPr algn="ctr"/>
            <a:r>
              <a:rPr lang="en-US" sz="36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 Black" panose="020B0A04020102020204" charset="0"/>
                <a:cs typeface="Arial Black" panose="020B0A04020102020204" charset="0"/>
              </a:rPr>
              <a:t>HOW IT WORKS</a:t>
            </a:r>
            <a:endParaRPr lang="en-US" sz="36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44855" y="1240155"/>
            <a:ext cx="5623560" cy="48107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0" tIns="0" rIns="0" bIns="0" rtlCol="0">
            <a:noAutofit/>
          </a:bodyPr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1. User Interaction and Authentication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Login/Registration Process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User Dashboard Access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2. Personalized Learning Paths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AI-Driven Content Personalization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Real-Time Progress Adaptation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3. Lesson Engagement and Feedback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Interactive Lessons (Vocabulary, Speech, Pronunciation)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Real-Time AI Feedback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4. Practice Tests and Assessments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Automated Test Evaluation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</a:rPr>
              <a:t>Performance Reporting and Insights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82715" y="1197610"/>
            <a:ext cx="4715510" cy="499237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0" tIns="0" rIns="0" bIns="0" rtlCol="0">
            <a:noAutofit/>
          </a:bodyPr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5. AI-Powered Content Generation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Dynamic Lesson Creation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Adaptive Learning Content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6. Data Flow and System Integration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Data Pipeline: Frontend to Backend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API Interactions and External Services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7. Cloud Hosting and Scalability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Infrastructure Support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Integration with External APIs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8. Security and Data Privacy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Data Protection Protocols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latin typeface="Arial Black" panose="020B0A04020102020204" charset="0"/>
                <a:cs typeface="Arial Black" panose="020B0A04020102020204" charset="0"/>
                <a:sym typeface="+mn-ea"/>
              </a:rPr>
              <a:t>Role-Based Access Control</a:t>
            </a:r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sz="2000" dirty="0" err="1" smtClean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052445" y="737870"/>
            <a:ext cx="4763135" cy="588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sz="2800" b="1" dirty="0" err="1" smtClean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</a:rPr>
              <a:t>Functional Architecture</a:t>
            </a:r>
            <a:endParaRPr lang="en-US" sz="2800" b="1" dirty="0" err="1" smtClean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72085" y="253365"/>
            <a:ext cx="4093210" cy="1250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sz="54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 Black" panose="020B0A04020102020204" charset="0"/>
                <a:cs typeface="Arial Black" panose="020B0A04020102020204" charset="0"/>
                <a:sym typeface="+mn-ea"/>
              </a:rPr>
              <a:t>HOW IT WORKS</a:t>
            </a:r>
            <a:endParaRPr lang="en-US" sz="54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sz="5400" dirty="0" smtClean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72085" y="1866900"/>
            <a:ext cx="6040120" cy="4270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1. User Interface (UI) Interaction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Frontend Architecture (React.js)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Role-Based Access Control and Navigation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2. Backend Services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API Gateway and Routing (Node.js/Express)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Authentication and Authorization Mechanisms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Session Management and Security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3. Data Management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Database Architecture (MongoDB)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Data Flow Between Frontend, Backend, and Database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Data Persistence and Retrieval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4. AI/ML Integration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AI Model Deployment (Python/Flask)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Speech Recognition and Text Analysis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Generative AI for Content Creation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545580" y="1706245"/>
            <a:ext cx="5208270" cy="415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5. Data Pipeline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Real-Time Data Processing Workflow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API Endpoints for AI/ML Services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Data Storage and Retrieval Process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6. External Services and Cloud Infrastructure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Cloud Hosting and Scalability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CI/CD Pipeline Integration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Monitoring and Performance Optimization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7. Security and Compliance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Data Encryption and Secure Transmission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Role-Based Access Controls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Audit Logging and Monitoring</a:t>
            </a:r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932305" y="2829560"/>
            <a:ext cx="9509125" cy="4114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endParaRPr lang="en-US" sz="7200" b="1" dirty="0" err="1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73830" y="435610"/>
            <a:ext cx="755523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4800" b="1" dirty="0" err="1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charset="0"/>
                <a:cs typeface="Impact" panose="020B0806030902050204" charset="0"/>
                <a:sym typeface="+mn-ea"/>
              </a:rPr>
              <a:t>Technical Architecture</a:t>
            </a:r>
            <a:endParaRPr lang="en-US" sz="4800" dirty="0" err="1" smtClean="0"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1843405" y="153670"/>
            <a:ext cx="8949055" cy="533400"/>
          </a:xfrm>
        </p:spPr>
        <p:txBody>
          <a:bodyPr wrap="square"/>
          <a:lstStyle/>
          <a:p>
            <a:pPr algn="ctr"/>
            <a:r>
              <a:rPr lang="en-US" sz="3600" dirty="0">
                <a:latin typeface="Arial Black" panose="020B0A04020102020204" charset="0"/>
                <a:cs typeface="Arial Black" panose="020B0A04020102020204" charset="0"/>
              </a:rPr>
              <a:t>Innovation and Creativity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85140" y="999490"/>
            <a:ext cx="10881360" cy="5847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1.Innovation and Creativity in Our Platform</a:t>
            </a:r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AI-Driven Personalization: Tailors learning paths dynamically using AI, ensuring content adapts to individual user needs and progress.</a:t>
            </a:r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2.Generative AI for Content Creation: Automatically generates unique exercises, quizzes, and scenarios, offering a fresh and engaging learning experience.</a:t>
            </a:r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3.Advanced Speech Recognition: Provides real-time feedback on pronunciation, enabling personalized improvement in speaking skills.</a:t>
            </a:r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4.Gamification and Engagement: Uses gamification techniques and responsive UI/UX design to make learning more interactive and motivating.</a:t>
            </a:r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5.Scalable Cloud Architecture: Employs innovative cloud solutions for seamless scalability and flexibility, ensuring the platform grows with its users.</a:t>
            </a:r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sz="2000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6.Inclusive and Adaptive Learning: Supports multilingual content and adjusts learning paths to accommodate diverse user backgrounds and needs.</a:t>
            </a:r>
            <a:endParaRPr lang="en-US" sz="2000" dirty="0" err="1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1607820" y="-60325"/>
            <a:ext cx="8172450" cy="1415415"/>
          </a:xfrm>
        </p:spPr>
        <p:txBody>
          <a:bodyPr>
            <a:noAutofit/>
          </a:bodyPr>
          <a:lstStyle/>
          <a:p>
            <a:pPr algn="ctr"/>
            <a:endParaRPr lang="en-US" sz="4000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Impact" panose="020B0806030902050204" charset="0"/>
              <a:cs typeface="Impact" panose="020B0806030902050204" charset="0"/>
            </a:endParaRPr>
          </a:p>
          <a:p>
            <a:pPr algn="ctr"/>
            <a:r>
              <a:rPr lang="en-US" sz="4000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charset="0"/>
                <a:cs typeface="Impact" panose="020B0806030902050204" charset="0"/>
              </a:rPr>
              <a:t>Scalability, Performance and Security</a:t>
            </a:r>
            <a:endParaRPr lang="en-US" sz="4000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6210" y="1604645"/>
            <a:ext cx="3820795" cy="4765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sz="3200" b="1" u="sng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Scalability:</a:t>
            </a:r>
            <a:endParaRPr lang="en-US" sz="3200" b="1" u="sng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r>
              <a:rPr lang="en-US" b="1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Cloud Infrastructure: Utilizes cloud platforms (AWS, Azure) for dynamic scaling, ensuring the platform handles increasing user loads seamlessly.</a:t>
            </a:r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r>
              <a:rPr lang="en-US" b="1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Microservices Architecture: Modular design allows independent scaling of components, optimizing resource use.</a:t>
            </a:r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r>
              <a:rPr lang="en-US" b="1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Database Scaling: MongoDB Atlas supports horizontal scaling to manage large volumes of data efficiently.</a:t>
            </a:r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25265" y="1604645"/>
            <a:ext cx="3931285" cy="43713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sz="2800" b="1" u="sng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Performance:</a:t>
            </a:r>
            <a:endParaRPr lang="en-US" sz="2800" b="1" u="sng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r>
              <a:rPr lang="en-US" b="1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Load Balancing: Distributes traffic across servers to prevent bottlenecks and maintain fast response times.</a:t>
            </a:r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r>
              <a:rPr lang="en-US" b="1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Caching Mechanisms: Implements caching at various layers to reduce latency and improve data retrieval speeds.</a:t>
            </a:r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r>
              <a:rPr lang="en-US" b="1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Real-Time Data Processing: Efficient API endpoints and optimized data pipelines ensure quick, real-time feedback and content delivery</a:t>
            </a:r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004810" y="1604645"/>
            <a:ext cx="3701415" cy="75971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sz="2800" b="1" u="sng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Security:</a:t>
            </a:r>
            <a:endParaRPr lang="en-US" sz="2800" b="1" u="sng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r>
              <a:rPr lang="en-US" b="1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Data Encryption: Uses SSL/TLS for secure data transmission and encryption of sensitive information in the database.</a:t>
            </a:r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r>
              <a:rPr lang="en-US" b="1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Role-Based Access Control (RBAC): Ensures that users only have access to the data and features relevant to their role.</a:t>
            </a:r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r>
              <a:rPr lang="en-US" b="1" dirty="0" err="1" smtClean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Compliance: Adheres to industry standards (e.g., GDPR) for data protection and user privacy, with regular audits and monitoring in place.</a:t>
            </a:r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b="1" dirty="0" err="1" smtClean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1810992" y="204677"/>
            <a:ext cx="8643648" cy="478155"/>
          </a:xfrm>
        </p:spPr>
        <p:txBody>
          <a:bodyPr/>
          <a:lstStyle/>
          <a:p>
            <a:pPr algn="ctr"/>
            <a:r>
              <a:rPr lang="en-US" sz="3200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Impact" panose="020B0806030902050204" charset="0"/>
                <a:cs typeface="Impact" panose="020B0806030902050204" charset="0"/>
              </a:rPr>
              <a:t>Best practices and industry standards followed</a:t>
            </a:r>
            <a:endParaRPr lang="en-US" sz="3200" u="sng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5600" y="989965"/>
            <a:ext cx="11154410" cy="5816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1.User-Centric Design: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Consistency: Maintain uniformity in design elements and navigation.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Clarity: Ensure clear, intuitive layouts with actionable insights.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Accessibility: Follow WCAG guidelines for color contrast, font size, and keyboard navigation.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2.Performance Optimization: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Load Time: Optimize assets and data queries to minimize loading times.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Responsive Design: Ensure compatibility across devices and screen sizes.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Scalability: Design for future expansion and handle large data volumes efficiently.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Data Visualization: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3.Relevance: Use appropriate charts and graphs to convey key metrics.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Simplicity: Avoid clutter; focus on actionable and relevant data.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Interactivity: Provide filtering and drill-down options for detailed insights.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4.Security &amp; Privacy: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Authentication: Implement robust authentication and authorization protocols.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Data Protection: Encrypt sensitive data and comply with GDPR/CCPA standards.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Regular Updates: Keep software and dependencies updated to address vulnerabilities.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5.Feedback &amp; Iteration: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User Feedback: Regularly gather and incorporate user feedback to improve usability.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ü"/>
            </a:pPr>
            <a:r>
              <a:rPr lang="en-US" dirty="0" err="1" smtClean="0">
                <a:latin typeface="Arial Black" panose="020B0A04020102020204" charset="0"/>
                <a:cs typeface="Arial Black" panose="020B0A04020102020204" charset="0"/>
              </a:rPr>
              <a:t>Continuous Improvement: Iterate on design based on performance metrics and user interactions.</a:t>
            </a:r>
            <a:endParaRPr lang="en-US" dirty="0" err="1" smtClean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1721485" y="204470"/>
            <a:ext cx="8852535" cy="589280"/>
          </a:xfrm>
        </p:spPr>
        <p:txBody>
          <a:bodyPr wrap="square"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User Experience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21005" y="737235"/>
            <a:ext cx="6527165" cy="54679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1. Intuitive Navigation: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Clear Structure: Use familiar navigation patterns and labels.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Quick Access: Ensure key features and data are easily accessible.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2. User-Centric Design: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Personalization: Tailor content and recommendations based on user preferences and behavior.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Responsiveness: Design for various devices and screen sizes to enhance accessibility.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3. Data Presentation: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Clarity: Use clear, concise data visualizations with appropriate chart types.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Focus: Highlight key metrics and insights; avoid information overload.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4. Interactive Elements: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Real-Time Updates: Display live data and notifications where relevant.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</a:rPr>
              <a:t>Interactive Filters: Allow users to customize views and drill down into details.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882765" y="737235"/>
            <a:ext cx="5309235" cy="64649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5. Performance &amp; Efficiency: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Speed: Optimize for fast load times and smooth interactions.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Scalability: Ensure the dashboard performs well with increasing data and user load.</a:t>
            </a:r>
            <a:endParaRPr lang="en-US" dirty="0" err="1" smtClean="0">
              <a:latin typeface="Impact" panose="020B0806030902050204" charset="0"/>
              <a:cs typeface="Impact" panose="020B0806030902050204" charset="0"/>
              <a:sym typeface="+mn-ea"/>
            </a:endParaRPr>
          </a:p>
          <a:p>
            <a:pPr algn="l"/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6. Accessibility: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Compliance: Follow accessibility guidelines (WCAG) for users with disabilities.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Keyboard Navigation: Ensure all interactive elements are accessible via keyboard.</a:t>
            </a:r>
            <a:endParaRPr lang="en-US" dirty="0" err="1" smtClean="0">
              <a:latin typeface="Impact" panose="020B0806030902050204" charset="0"/>
              <a:cs typeface="Impact" panose="020B0806030902050204" charset="0"/>
              <a:sym typeface="+mn-ea"/>
            </a:endParaRPr>
          </a:p>
          <a:p>
            <a:pPr algn="l"/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7. Feedback Mechanisms: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User Input: Provide easy ways for users to give feedback or report issues.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Iterative Improvement: Regularly update the design based on user feedback and performance data.</a:t>
            </a:r>
            <a:endParaRPr lang="en-US" dirty="0" err="1" smtClean="0">
              <a:latin typeface="Impact" panose="020B0806030902050204" charset="0"/>
              <a:cs typeface="Impact" panose="020B0806030902050204" charset="0"/>
              <a:sym typeface="+mn-ea"/>
            </a:endParaRPr>
          </a:p>
          <a:p>
            <a:pPr algn="l"/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8. Security: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Data Protection: Implement strong security measures to safeguard user data.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dirty="0" err="1" smtClean="0">
                <a:latin typeface="Impact" panose="020B0806030902050204" charset="0"/>
                <a:cs typeface="Impact" panose="020B0806030902050204" charset="0"/>
                <a:sym typeface="+mn-ea"/>
              </a:rPr>
              <a:t>Authentication: Use secure login methods and access controls.</a:t>
            </a:r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dirty="0" err="1" smtClean="0"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1810992" y="204677"/>
            <a:ext cx="8643648" cy="589280"/>
          </a:xfrm>
        </p:spPr>
        <p:txBody>
          <a:bodyPr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Console Output Details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266" y="1568271"/>
            <a:ext cx="886307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Screenshot (13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776605"/>
            <a:ext cx="11190605" cy="57924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(13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204470"/>
            <a:ext cx="10654665" cy="59899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(13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4470"/>
            <a:ext cx="10925175" cy="61417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(13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" y="204470"/>
            <a:ext cx="11208385" cy="63011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678180" y="661035"/>
            <a:ext cx="12414250" cy="589280"/>
          </a:xfrm>
        </p:spPr>
        <p:txBody>
          <a:bodyPr wrap="square"/>
          <a:lstStyle/>
          <a:p>
            <a:r>
              <a:rPr lang="en-US" sz="4000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Team Details</a:t>
            </a:r>
            <a:endParaRPr lang="en-US" sz="4000" dirty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9440" y="1250315"/>
            <a:ext cx="10634345" cy="14668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Team Name:HexaQuadraletsdo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Application Name:Soft Skill Enhancement Platform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8180" y="2869953"/>
            <a:ext cx="16234410" cy="2725832"/>
            <a:chOff x="495023" y="2307153"/>
            <a:chExt cx="10687050" cy="2726061"/>
          </a:xfrm>
        </p:grpSpPr>
        <p:sp>
          <p:nvSpPr>
            <p:cNvPr id="6" name="TextBox 5"/>
            <p:cNvSpPr txBox="1"/>
            <p:nvPr/>
          </p:nvSpPr>
          <p:spPr>
            <a:xfrm>
              <a:off x="2607756" y="2307153"/>
              <a:ext cx="972395" cy="6153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2060"/>
                  </a:solidFill>
                  <a:latin typeface="Arial Black" panose="020B0A04020102020204" charset="0"/>
                  <a:cs typeface="Arial Black" panose="020B0A04020102020204" charset="0"/>
                </a:rPr>
                <a:t>Email ID</a:t>
              </a:r>
              <a:endParaRPr lang="en-US" sz="2000" b="1" dirty="0">
                <a:solidFill>
                  <a:srgbClr val="00206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5023" y="2356934"/>
              <a:ext cx="2447163" cy="3073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Arial Black" panose="020B0A04020102020204" charset="0"/>
                  <a:cs typeface="Arial Black" panose="020B0A04020102020204" charset="0"/>
                </a:rPr>
                <a:t>Team Members</a:t>
              </a:r>
              <a:endParaRPr lang="en-US" sz="2000" b="1" dirty="0">
                <a:solidFill>
                  <a:srgbClr val="00206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5023" y="2649859"/>
              <a:ext cx="10687050" cy="2383355"/>
              <a:chOff x="388782" y="3007721"/>
              <a:chExt cx="10687050" cy="238335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598426" y="3635789"/>
                <a:ext cx="8477406" cy="490261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Arial Black" panose="020B0A04020102020204" charset="0"/>
                    <a:cs typeface="Arial Black" panose="020B0A04020102020204" charset="0"/>
                  </a:rPr>
                  <a:t>gayathri13823gs@gmail.com</a:t>
                </a:r>
                <a:endParaRPr lang="en-US" sz="2000" b="1" dirty="0">
                  <a:solidFill>
                    <a:srgbClr val="002060"/>
                  </a:solidFill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8782" y="3007721"/>
                <a:ext cx="10687050" cy="490261"/>
                <a:chOff x="388782" y="3007721"/>
                <a:chExt cx="10687050" cy="490261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2598426" y="3007721"/>
                  <a:ext cx="8477406" cy="490261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  <a:alpha val="65000"/>
                    </a:schemeClr>
                  </a:solidFill>
                </a:ln>
              </p:spPr>
              <p:txBody>
                <a:bodyPr wrap="square" lIns="91440" tIns="91440" rIns="91440" bIns="91440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2060"/>
                      </a:solidFill>
                      <a:latin typeface="Arial Black" panose="020B0A04020102020204" charset="0"/>
                      <a:cs typeface="Arial Black" panose="020B0A04020102020204" charset="0"/>
                    </a:rPr>
                    <a:t>dharshini1212004@gmail.com</a:t>
                  </a:r>
                  <a:endParaRPr lang="en-US" sz="2000" b="1" dirty="0">
                    <a:solidFill>
                      <a:srgbClr val="002060"/>
                    </a:solidFill>
                    <a:latin typeface="Arial Black" panose="020B0A04020102020204" charset="0"/>
                    <a:cs typeface="Arial Black" panose="020B0A0402010202020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88782" y="3007721"/>
                  <a:ext cx="1644901" cy="490261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  <a:alpha val="65000"/>
                    </a:schemeClr>
                  </a:solidFill>
                </a:ln>
              </p:spPr>
              <p:txBody>
                <a:bodyPr wrap="square" lIns="91440" tIns="91440" rIns="91440" bIns="91440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2060"/>
                      </a:solidFill>
                      <a:latin typeface="Arial Black" panose="020B0A04020102020204" charset="0"/>
                      <a:cs typeface="Arial Black" panose="020B0A04020102020204" charset="0"/>
                    </a:rPr>
                    <a:t>Dharshini J</a:t>
                  </a:r>
                  <a:endParaRPr lang="en-US" sz="2000" b="1" dirty="0">
                    <a:solidFill>
                      <a:srgbClr val="002060"/>
                    </a:solidFill>
                    <a:latin typeface="Arial Black" panose="020B0A04020102020204" charset="0"/>
                    <a:cs typeface="Arial Black" panose="020B0A04020102020204" charset="0"/>
                  </a:endParaRP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388782" y="3635789"/>
                <a:ext cx="1644901" cy="490261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Arial Black" panose="020B0A04020102020204" charset="0"/>
                    <a:cs typeface="Arial Black" panose="020B0A04020102020204" charset="0"/>
                  </a:rPr>
                  <a:t>Gayathri N</a:t>
                </a:r>
                <a:endParaRPr lang="en-US" sz="2000" b="1" dirty="0">
                  <a:solidFill>
                    <a:srgbClr val="002060"/>
                  </a:solidFill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8782" y="4264492"/>
                <a:ext cx="1644901" cy="490261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Arial Black" panose="020B0A04020102020204" charset="0"/>
                    <a:cs typeface="Arial Black" panose="020B0A04020102020204" charset="0"/>
                  </a:rPr>
                  <a:t>Mounika V</a:t>
                </a:r>
                <a:endParaRPr lang="en-US" sz="2000" b="1" dirty="0">
                  <a:solidFill>
                    <a:srgbClr val="002060"/>
                  </a:solidFill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598426" y="4264492"/>
                <a:ext cx="8262963" cy="490261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Arial Black" panose="020B0A04020102020204" charset="0"/>
                    <a:cs typeface="Arial Black" panose="020B0A04020102020204" charset="0"/>
                  </a:rPr>
                  <a:t>mounikav2004cse@gmail.com</a:t>
                </a:r>
                <a:endParaRPr lang="en-US" sz="2000" b="1" dirty="0">
                  <a:solidFill>
                    <a:srgbClr val="002060"/>
                  </a:solidFill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10937" y="4900815"/>
                <a:ext cx="1622746" cy="490261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Arial Black" panose="020B0A04020102020204" charset="0"/>
                    <a:cs typeface="Arial Black" panose="020B0A04020102020204" charset="0"/>
                  </a:rPr>
                  <a:t>Vinoth Kumar P</a:t>
                </a:r>
                <a:endParaRPr lang="en-US" sz="2000" b="1" dirty="0">
                  <a:solidFill>
                    <a:srgbClr val="002060"/>
                  </a:solidFill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8426" y="4900815"/>
                <a:ext cx="8125017" cy="490261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Arial Black" panose="020B0A04020102020204" charset="0"/>
                    <a:cs typeface="Arial Black" panose="020B0A04020102020204" charset="0"/>
                  </a:rPr>
                  <a:t>samvinoth25@gmail.com</a:t>
                </a:r>
                <a:endParaRPr lang="en-US" sz="2000" b="1" dirty="0">
                  <a:solidFill>
                    <a:srgbClr val="002060"/>
                  </a:solidFill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204470"/>
            <a:ext cx="10807065" cy="51803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5610225"/>
            <a:ext cx="1097343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400">
                <a:latin typeface="Microsoft Sans Serif" panose="020B0604020202020204" charset="0"/>
                <a:cs typeface="Microsoft Sans Serif" panose="020B0604020202020204" charset="0"/>
                <a:sym typeface="+mn-ea"/>
              </a:rPr>
              <a:t>GITHUB Link:</a:t>
            </a:r>
            <a:r>
              <a:rPr lang="en-US" sz="2400" dirty="0" err="1" smtClean="0">
                <a:latin typeface="Microsoft Sans Serif" panose="020B0604020202020204" charset="0"/>
                <a:cs typeface="Microsoft Sans Serif" panose="020B0604020202020204" charset="0"/>
                <a:sym typeface="+mn-ea"/>
              </a:rPr>
              <a:t>https://github.com/1212004/softskillenhancementplatform.git</a:t>
            </a:r>
            <a:endParaRPr lang="en-US" sz="2400" dirty="0" err="1" smtClean="0"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sz="2400">
              <a:latin typeface="Microsoft Sans Serif" panose="020B0604020202020204" charset="0"/>
              <a:cs typeface="Microsoft Sans Serif" panose="020B0604020202020204" charset="0"/>
            </a:endParaRPr>
          </a:p>
          <a:p>
            <a:pPr algn="l"/>
            <a:endParaRPr lang="en-US" sz="2400" dirty="0" err="1" smtClean="0"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091690"/>
            <a:ext cx="753745" cy="97790"/>
          </a:xfrm>
        </p:spPr>
        <p:txBody>
          <a:bodyPr>
            <a:noAutofit/>
          </a:bodyPr>
          <a:lstStyle/>
          <a:p>
            <a:endParaRPr lang="en-US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0" y="-212090"/>
            <a:ext cx="12192000" cy="7070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2694826" y="179277"/>
            <a:ext cx="8172450" cy="1049655"/>
          </a:xfrm>
        </p:spPr>
        <p:txBody>
          <a:bodyPr/>
          <a:lstStyle/>
          <a:p>
            <a:r>
              <a:rPr lang="en-US" sz="3200" dirty="0">
                <a:solidFill>
                  <a:srgbClr val="92DCEF"/>
                </a:solidFill>
                <a:latin typeface="Impact" panose="020B0806030902050204" charset="0"/>
                <a:cs typeface="Impact" panose="020B0806030902050204" charset="0"/>
              </a:rPr>
              <a:t>Impact/Potential Value of the Application</a:t>
            </a:r>
            <a:endParaRPr lang="en-US" sz="3200" dirty="0">
              <a:solidFill>
                <a:srgbClr val="92DCEF"/>
              </a:solidFill>
              <a:latin typeface="Impact" panose="020B0806030902050204" charset="0"/>
              <a:cs typeface="Impact" panose="020B0806030902050204" charset="0"/>
            </a:endParaRPr>
          </a:p>
          <a:p>
            <a:endParaRPr lang="en-US" sz="3200" dirty="0">
              <a:solidFill>
                <a:srgbClr val="92DCEF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" name="Freeform 5"/>
          <p:cNvSpPr/>
          <p:nvPr/>
        </p:nvSpPr>
        <p:spPr>
          <a:xfrm>
            <a:off x="11003915" y="0"/>
            <a:ext cx="1188085" cy="1389380"/>
          </a:xfrm>
          <a:custGeom>
            <a:avLst/>
            <a:gdLst/>
            <a:ahLst/>
            <a:cxnLst/>
            <a:rect l="l" t="t" r="r" b="b"/>
            <a:pathLst>
              <a:path w="5998894" h="4608125">
                <a:moveTo>
                  <a:pt x="0" y="0"/>
                </a:moveTo>
                <a:lnTo>
                  <a:pt x="5998895" y="0"/>
                </a:lnTo>
                <a:lnTo>
                  <a:pt x="5998895" y="4608125"/>
                </a:lnTo>
                <a:lnTo>
                  <a:pt x="0" y="4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 Box 4"/>
          <p:cNvSpPr txBox="1"/>
          <p:nvPr/>
        </p:nvSpPr>
        <p:spPr>
          <a:xfrm>
            <a:off x="196215" y="601980"/>
            <a:ext cx="5727065" cy="6256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sz="2000" u="sng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</a:rPr>
              <a:t>Career Advancement:</a:t>
            </a:r>
            <a:endParaRPr lang="en-US" sz="2000" u="sng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</a:rPr>
              <a:t>Improved employability: Strong soft skills are highly sought after by employers, increasing job prospects and career advancement opportunities.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</a:rPr>
              <a:t>Enhanced negotiation skills: Effective communication and problem-solving can help employees negotiate better salaries, promotions, and benefits.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</a:rPr>
              <a:t>Increased leadership potential: Developing leadership skills can position employees for management roles and increased responsibilities.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u="sng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</a:rPr>
              <a:t>Job Performance:</a:t>
            </a:r>
            <a:endParaRPr lang="en-US" sz="2000" u="sng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</a:rPr>
              <a:t>Improved productivity: Employees with strong soft skills are often more efficient and effective in their roles.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</a:rPr>
              <a:t>Enhanced teamwork and collaboration: Effective teamwork can lead to better problem-solving, innovation, and overall performance.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</a:rPr>
              <a:t>Better conflict resolution: Strong conflict resolution skills can help to prevent and resolve disputes within the organization.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336030" y="964565"/>
            <a:ext cx="5316220" cy="5197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sz="2000" u="sng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Personal Growth:</a:t>
            </a:r>
            <a:endParaRPr lang="en-US" sz="2000" u="sng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Enhanced interpersonal relationships: Effective communication, teamwork, and problem-solving can lead to better relationships with colleagues, friends, and family.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Increased self-confidence: Developing soft skills can boost self-esteem and confidence in personal and professional interactions.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Lifelong learning: The application can foster a culture of continuous learning and personal growth.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u="sng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Work-Life Balance:</a:t>
            </a:r>
            <a:endParaRPr lang="en-US" sz="2000" u="sng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Reduced stress: Effective time management and stress management skills can help employees balance their work and personal lives.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000" dirty="0" err="1" smtClean="0">
                <a:solidFill>
                  <a:schemeClr val="bg2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Improved job satisfaction: Employees who feel valued and supported are more likely to be satisfied with their jobs.</a:t>
            </a:r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sz="2000" dirty="0" err="1" smtClean="0">
              <a:solidFill>
                <a:schemeClr val="bg2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1721540" y="204677"/>
            <a:ext cx="8172450" cy="478155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The Solution Proposed by our Team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2730" y="791845"/>
            <a:ext cx="11555095" cy="5899150"/>
            <a:chOff x="588531" y="1294510"/>
            <a:chExt cx="8650929" cy="6063760"/>
          </a:xfrm>
        </p:grpSpPr>
        <p:sp>
          <p:nvSpPr>
            <p:cNvPr id="4" name="TextBox 3"/>
            <p:cNvSpPr txBox="1"/>
            <p:nvPr/>
          </p:nvSpPr>
          <p:spPr>
            <a:xfrm>
              <a:off x="588531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dirty="0">
                <a:solidFill>
                  <a:schemeClr val="bg1">
                    <a:lumMod val="50000"/>
                  </a:schemeClr>
                </a:solidFill>
                <a:latin typeface="Impact" panose="020B0806030902050204" charset="0"/>
                <a:cs typeface="Impact" panose="020B080603090205020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8531" y="1395681"/>
              <a:ext cx="4263424" cy="59625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r>
                <a:rPr lang="en-US" sz="1800" u="sng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charset="0"/>
                  <a:cs typeface="Impact" panose="020B0806030902050204" charset="0"/>
                </a:rPr>
                <a:t>Solution Highlights:</a:t>
              </a:r>
              <a:endParaRPr lang="en-US" sz="18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1.Personalized Learning: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Adaptive content to adjust difficulty and pace.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Interactive and Engaging: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2:Comprehensive Skill Development: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Focus on a wide range of soft skills, including communication, teamwork, problem-solving, and leadership.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3.Practical Application: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Integration with workplace tools for direct application of learned skills.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4.Community and Support: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Peer-to-peer learning and networking opportunities.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Supportive community for motivation and encouragement.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5.Technology-Driven: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Modern frontend and backend frameworks for a seamless user experience.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Cloud-based hosting for scalability and accessibility.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r>
                <a:rPr lang="en-US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Gamification tools for interactive learning experiences.</a:t>
              </a:r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endParaRPr lang="en-US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75956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dirty="0">
                <a:solidFill>
                  <a:schemeClr val="bg1">
                    <a:lumMod val="50000"/>
                  </a:schemeClr>
                </a:solidFill>
                <a:latin typeface="Impact" panose="020B0806030902050204" charset="0"/>
                <a:cs typeface="Impact" panose="020B080603090205020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76036" y="1294510"/>
              <a:ext cx="3873593" cy="5015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 </a:t>
              </a:r>
              <a:r>
                <a:rPr lang="en-US" sz="2400" u="sng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charset="0"/>
                  <a:cs typeface="Impact" panose="020B0806030902050204" charset="0"/>
                </a:rPr>
                <a:t>Key Features / Approach</a:t>
              </a:r>
              <a:endPara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endParaRPr>
            </a:p>
            <a:p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pPr marL="342900" indent="-342900">
                <a:buAutoNum type="arabicPeriod"/>
              </a:pPr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Learning path customizable by HR</a:t>
              </a:r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pPr marL="342900" indent="-342900">
                <a:buAutoNum type="arabicPeriod"/>
              </a:pPr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Provides practice test </a:t>
              </a:r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pPr marL="342900" indent="-342900">
                <a:buAutoNum type="arabicPeriod"/>
              </a:pPr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detailed test reports</a:t>
              </a:r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pPr indent="0">
                <a:buNone/>
              </a:pPr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4.  tracks progress</a:t>
              </a:r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pPr indent="0">
                <a:buNone/>
              </a:pPr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5.  Personalized Learning</a:t>
              </a:r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pPr indent="0">
                <a:buNone/>
              </a:pPr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6.  Interactive and Engaging</a:t>
              </a:r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pPr indent="0">
                <a:buNone/>
              </a:pPr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7.  Comprehensive Skill Development</a:t>
              </a:r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pPr indent="0">
                <a:buNone/>
              </a:pPr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8.  Practical Application</a:t>
              </a:r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  <a:p>
              <a:pPr indent="0">
                <a:buNone/>
              </a:pPr>
              <a:r>
                <a:rPr lang="en-US" sz="2400" b="0" dirty="0">
                  <a:solidFill>
                    <a:schemeClr val="tx1"/>
                  </a:solidFill>
                  <a:latin typeface="Impact" panose="020B0806030902050204" charset="0"/>
                  <a:cs typeface="Impact" panose="020B0806030902050204" charset="0"/>
                </a:rPr>
                <a:t>9.  Community and SupportTechnology-Driven</a:t>
              </a:r>
              <a:endParaRPr lang="en-US" sz="2400" b="0" dirty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1721540" y="204677"/>
            <a:ext cx="8172450" cy="533400"/>
          </a:xfrm>
        </p:spPr>
        <p:txBody>
          <a:bodyPr/>
          <a:lstStyle/>
          <a:p>
            <a:pPr algn="ctr"/>
            <a:r>
              <a:rPr lang="en-US" sz="3600" u="sng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Technologies Used</a:t>
            </a:r>
            <a:endParaRPr lang="en-US" sz="3600" u="sng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27685" y="572135"/>
            <a:ext cx="10915015" cy="58908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endParaRPr lang="en-US" sz="1600" dirty="0" err="1" smtClean="0"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r>
              <a:rPr lang="en-US" u="sng" dirty="0" err="1" smtClean="0">
                <a:solidFill>
                  <a:srgbClr val="002060"/>
                </a:solidFill>
                <a:latin typeface="Impact" panose="020B0806030902050204" charset="0"/>
                <a:cs typeface="Impact" panose="020B0806030902050204" charset="0"/>
              </a:rPr>
              <a:t>Core Technologies:</a:t>
            </a:r>
            <a:endParaRPr lang="en-US" u="sng" dirty="0" err="1" smtClean="0">
              <a:solidFill>
                <a:srgbClr val="002060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1.Generative AI Models:</a:t>
            </a:r>
            <a:endParaRPr lang="en-US" sz="1600" u="sng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Large Language Models (LLMs): GPT-3, GPT-4, or similar models for generating text-based content, providing explanations, and answering questions.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Dialog Systems: Models specifically designed for conversational interactions, such as those used in chatbots or virtual assistants.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Natural Language Processing (NLP)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2.Frontend:</a:t>
            </a:r>
            <a:endParaRPr lang="en-US" sz="1600" u="sng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React or Vue.js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CSS Frameworks: Bootstrap, Material UI, or Tailwind CSS for styling and layout.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3.Backend</a:t>
            </a:r>
            <a:endParaRPr lang="en-US" sz="1600" u="sng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Node.js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Python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4.Frameworks</a:t>
            </a:r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: Django, Flask, or FastAPI for web application development.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5Cloud Platform:</a:t>
            </a:r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AWS, Azure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6.</a:t>
            </a:r>
            <a:endParaRPr lang="en-US" sz="1600" u="sng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NoSQL Databases:</a:t>
            </a:r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 MongoDB or Cassandra for flexible data storage and scaling.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Relational Databases</a:t>
            </a:r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: PostgreSQL or MySQL for structured data.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AI Integration:</a:t>
            </a:r>
            <a:endParaRPr lang="en-US" sz="1600" u="sng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AI Frameworks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Hugging Face Transformers: A library for pre-trained language models.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u="sng" dirty="0" err="1" smtClean="0">
                <a:latin typeface="Impact" panose="020B0806030902050204" charset="0"/>
                <a:cs typeface="Impact" panose="020B0806030902050204" charset="0"/>
              </a:rPr>
              <a:t>API Integration:</a:t>
            </a:r>
            <a:endParaRPr lang="en-US" sz="1600" u="sng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Integrate pre-trained generative AI models through APIs (e.g., OpenAI's GPT-3 API).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1600" dirty="0" err="1" smtClean="0">
                <a:latin typeface="Impact" panose="020B0806030902050204" charset="0"/>
                <a:cs typeface="Impact" panose="020B0806030902050204" charset="0"/>
              </a:rPr>
              <a:t>Custom Model Training: For specific use cases, train custom models on relevant datasets.</a:t>
            </a:r>
            <a:endParaRPr lang="en-US" sz="1600" dirty="0" err="1" smtClean="0"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1721540" y="204677"/>
            <a:ext cx="8172450" cy="644525"/>
          </a:xfrm>
        </p:spPr>
        <p:txBody>
          <a:bodyPr/>
          <a:lstStyle/>
          <a:p>
            <a:pPr algn="ctr"/>
            <a:r>
              <a:rPr lang="en-US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mpact" panose="020B0806030902050204" charset="0"/>
                <a:cs typeface="Impact" panose="020B0806030902050204" charset="0"/>
              </a:rPr>
              <a:t>Gen AI Tool Utilization</a:t>
            </a:r>
            <a:endParaRPr lang="en-US" sz="4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44880" y="1218565"/>
            <a:ext cx="10315575" cy="4418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sz="2800" dirty="0" err="1" smtClean="0">
                <a:latin typeface="Impact" panose="020B0806030902050204" charset="0"/>
                <a:cs typeface="Impact" panose="020B0806030902050204" charset="0"/>
              </a:rPr>
              <a:t>1.Large Language Models (LLMs): GPT-3, GPT-4, or similar models for generating text-based content, providing explanations, and answering questions.</a:t>
            </a:r>
            <a:endParaRPr lang="en-US" sz="28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800" dirty="0" err="1" smtClean="0">
                <a:latin typeface="Impact" panose="020B0806030902050204" charset="0"/>
                <a:cs typeface="Impact" panose="020B0806030902050204" charset="0"/>
              </a:rPr>
              <a:t>2.Dialog Systems: Models specifically designed for conversational interactions, such as those used in chatbots or virtual assistants.</a:t>
            </a:r>
            <a:endParaRPr lang="en-US" sz="28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800" dirty="0" err="1" smtClean="0">
                <a:latin typeface="Impact" panose="020B0806030902050204" charset="0"/>
                <a:cs typeface="Impact" panose="020B0806030902050204" charset="0"/>
              </a:rPr>
              <a:t>3.Natural Language Processing (NLP):</a:t>
            </a:r>
            <a:endParaRPr lang="en-US" sz="28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800" dirty="0" err="1" smtClean="0">
                <a:latin typeface="Impact" panose="020B0806030902050204" charset="0"/>
                <a:cs typeface="Impact" panose="020B0806030902050204" charset="0"/>
              </a:rPr>
              <a:t>Text Analysis: Techniques for extracting meaning, sentiment, and intent from text data.</a:t>
            </a:r>
            <a:endParaRPr lang="en-US" sz="2800" dirty="0" err="1" smtClean="0">
              <a:latin typeface="Impact" panose="020B0806030902050204" charset="0"/>
              <a:cs typeface="Impact" panose="020B0806030902050204" charset="0"/>
            </a:endParaRPr>
          </a:p>
          <a:p>
            <a:pPr algn="l"/>
            <a:r>
              <a:rPr lang="en-US" sz="2800" dirty="0" err="1" smtClean="0">
                <a:latin typeface="Impact" panose="020B0806030902050204" charset="0"/>
                <a:cs typeface="Impact" panose="020B0806030902050204" charset="0"/>
              </a:rPr>
              <a:t>4.Question Answering: Systems capable of answering user questions based on a given knowledge base.</a:t>
            </a:r>
            <a:endParaRPr lang="en-US" sz="2800" dirty="0" err="1" smtClean="0"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 flipH="1">
            <a:off x="3884295" y="204470"/>
            <a:ext cx="6570345" cy="1025525"/>
          </a:xfrm>
        </p:spPr>
        <p:txBody>
          <a:bodyPr wrap="square">
            <a:noAutofit/>
          </a:bodyPr>
          <a:lstStyle/>
          <a:p>
            <a:pPr algn="ctr"/>
            <a:r>
              <a:rPr lang="en-US" sz="2800" dirty="0">
                <a:latin typeface="Impact" panose="020B0806030902050204" charset="0"/>
                <a:cs typeface="Impact" panose="020B0806030902050204" charset="0"/>
              </a:rPr>
              <a:t>System Architecture, Functionalities and Design Diagram</a:t>
            </a:r>
            <a:endParaRPr lang="en-US" sz="2800" dirty="0">
              <a:latin typeface="Impact" panose="020B0806030902050204" charset="0"/>
              <a:cs typeface="Impact" panose="020B0806030902050204" charset="0"/>
            </a:endParaRPr>
          </a:p>
        </p:txBody>
      </p:sp>
      <p:pic>
        <p:nvPicPr>
          <p:cNvPr id="13" name="Picture 12" descr="Brown Pastel Flowchart Diagram Graph Templ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15" y="1104900"/>
            <a:ext cx="7408545" cy="5556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2" name="Picture 11" descr="softskill enhancement platfor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80" y="0"/>
            <a:ext cx="45523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 descr="Modern White and Orange Content Marketing Steps Flow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5" y="133350"/>
            <a:ext cx="9904730" cy="6094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Hexaware Master">
  <a:themeElements>
    <a:clrScheme name="Custom 4">
      <a:dk1>
        <a:srgbClr val="000000"/>
      </a:dk1>
      <a:lt1>
        <a:srgbClr val="FFFFFF"/>
      </a:lt1>
      <a:dk2>
        <a:srgbClr val="07125E"/>
      </a:dk2>
      <a:lt2>
        <a:srgbClr val="FFFFFF"/>
      </a:lt2>
      <a:accent1>
        <a:srgbClr val="3C2CDA"/>
      </a:accent1>
      <a:accent2>
        <a:srgbClr val="1D86FF"/>
      </a:accent2>
      <a:accent3>
        <a:srgbClr val="14CBDE"/>
      </a:accent3>
      <a:accent4>
        <a:srgbClr val="07125E"/>
      </a:accent4>
      <a:accent5>
        <a:srgbClr val="8088A7"/>
      </a:accent5>
      <a:accent6>
        <a:srgbClr val="EA9D00"/>
      </a:accent6>
      <a:hlink>
        <a:srgbClr val="3C2CDA"/>
      </a:hlink>
      <a:folHlink>
        <a:srgbClr val="14CBDE"/>
      </a:folHlink>
    </a:clrScheme>
    <a:fontScheme name="Hexaware">
      <a:majorFont>
        <a:latin typeface="Manrope Light"/>
        <a:ea typeface="Helvetica Neue Medium"/>
        <a:cs typeface="Helvetica Neue Medium"/>
      </a:majorFont>
      <a:minorFont>
        <a:latin typeface="Manrop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Hexaware Master">
  <a:themeElements>
    <a:clrScheme name="Hexaware">
      <a:dk1>
        <a:srgbClr val="02051C"/>
      </a:dk1>
      <a:lt1>
        <a:srgbClr val="FFFFFF"/>
      </a:lt1>
      <a:dk2>
        <a:srgbClr val="07125E"/>
      </a:dk2>
      <a:lt2>
        <a:srgbClr val="FFFFFF"/>
      </a:lt2>
      <a:accent1>
        <a:srgbClr val="3C2DDA"/>
      </a:accent1>
      <a:accent2>
        <a:srgbClr val="1D86FF"/>
      </a:accent2>
      <a:accent3>
        <a:srgbClr val="14CBDE"/>
      </a:accent3>
      <a:accent4>
        <a:srgbClr val="07125E"/>
      </a:accent4>
      <a:accent5>
        <a:srgbClr val="8088A7"/>
      </a:accent5>
      <a:accent6>
        <a:srgbClr val="FF6300"/>
      </a:accent6>
      <a:hlink>
        <a:srgbClr val="3C2DDA"/>
      </a:hlink>
      <a:folHlink>
        <a:srgbClr val="14CBDE"/>
      </a:folHlink>
    </a:clrScheme>
    <a:fontScheme name="Hexaware">
      <a:majorFont>
        <a:latin typeface="Manrope Light"/>
        <a:ea typeface="Helvetica Neue Medium"/>
        <a:cs typeface="Helvetica Neue Medium"/>
      </a:majorFont>
      <a:minorFont>
        <a:latin typeface="Manrop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Light_Corporate Template</Template>
  <TotalTime>0</TotalTime>
  <Words>10887</Words>
  <Application>WPS Presentation</Application>
  <PresentationFormat>Widescreen</PresentationFormat>
  <Paragraphs>301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SimSun</vt:lpstr>
      <vt:lpstr>Wingdings</vt:lpstr>
      <vt:lpstr>Heebo</vt:lpstr>
      <vt:lpstr>Segoe Print</vt:lpstr>
      <vt:lpstr>Manrope</vt:lpstr>
      <vt:lpstr>Impact</vt:lpstr>
      <vt:lpstr>Arial Black</vt:lpstr>
      <vt:lpstr>TT Norms</vt:lpstr>
      <vt:lpstr>Yu Gothic UI</vt:lpstr>
      <vt:lpstr>MV Boli</vt:lpstr>
      <vt:lpstr>Microsoft Sans Serif</vt:lpstr>
      <vt:lpstr>Wingdings</vt:lpstr>
      <vt:lpstr>Microsoft YaHei</vt:lpstr>
      <vt:lpstr>Arial Unicode MS</vt:lpstr>
      <vt:lpstr>Manrope Light</vt:lpstr>
      <vt:lpstr>Times New Roman</vt:lpstr>
      <vt:lpstr>Hexaware Master</vt:lpstr>
      <vt:lpstr>1_Hexaware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Overview</dc:title>
  <dc:creator>Danielle Sanders</dc:creator>
  <cp:lastModifiedBy>admin</cp:lastModifiedBy>
  <cp:revision>33</cp:revision>
  <dcterms:created xsi:type="dcterms:W3CDTF">2023-12-01T15:20:00Z</dcterms:created>
  <dcterms:modified xsi:type="dcterms:W3CDTF">2024-09-03T16:08:46Z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BE08B298DA044CC4A3B803EE05ED1116_13</vt:lpwstr>
  </property>
  <property fmtid="{D5CDD505-2E9C-101B-9397-08002B2CF9AE}" pid="3" name="KSOProductBuildVer">
    <vt:lpwstr>1033-12.2.0.17545</vt:lpwstr>
  </property>
</Properties>
</file>